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67" r:id="rId3"/>
    <p:sldId id="262" r:id="rId4"/>
    <p:sldId id="266" r:id="rId5"/>
    <p:sldId id="264" r:id="rId6"/>
    <p:sldId id="265" r:id="rId7"/>
    <p:sldId id="263" r:id="rId8"/>
    <p:sldId id="260" r:id="rId9"/>
    <p:sldId id="259" r:id="rId10"/>
    <p:sldId id="257" r:id="rId11"/>
    <p:sldId id="261" r:id="rId12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8CB3C"/>
    <a:srgbClr val="F7EDBC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09481A-B5A4-4B77-B18D-9A502737C947}" type="datetimeFigureOut">
              <a:rPr lang="pt-BR" smtClean="0"/>
              <a:t>22/10/2018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B84F8-F696-4378-BAB5-AF839817ADB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474358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09481A-B5A4-4B77-B18D-9A502737C947}" type="datetimeFigureOut">
              <a:rPr lang="pt-BR" smtClean="0"/>
              <a:t>22/10/2018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B84F8-F696-4378-BAB5-AF839817ADB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583900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09481A-B5A4-4B77-B18D-9A502737C947}" type="datetimeFigureOut">
              <a:rPr lang="pt-BR" smtClean="0"/>
              <a:t>22/10/2018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B84F8-F696-4378-BAB5-AF839817ADB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391941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09481A-B5A4-4B77-B18D-9A502737C947}" type="datetimeFigureOut">
              <a:rPr lang="pt-BR" smtClean="0"/>
              <a:t>22/10/2018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B84F8-F696-4378-BAB5-AF839817ADB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585319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09481A-B5A4-4B77-B18D-9A502737C947}" type="datetimeFigureOut">
              <a:rPr lang="pt-BR" smtClean="0"/>
              <a:t>22/10/2018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B84F8-F696-4378-BAB5-AF839817ADB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260945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09481A-B5A4-4B77-B18D-9A502737C947}" type="datetimeFigureOut">
              <a:rPr lang="pt-BR" smtClean="0"/>
              <a:t>22/10/2018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B84F8-F696-4378-BAB5-AF839817ADB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408324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09481A-B5A4-4B77-B18D-9A502737C947}" type="datetimeFigureOut">
              <a:rPr lang="pt-BR" smtClean="0"/>
              <a:t>22/10/2018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B84F8-F696-4378-BAB5-AF839817ADB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721899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09481A-B5A4-4B77-B18D-9A502737C947}" type="datetimeFigureOut">
              <a:rPr lang="pt-BR" smtClean="0"/>
              <a:t>22/10/2018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B84F8-F696-4378-BAB5-AF839817ADB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994393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09481A-B5A4-4B77-B18D-9A502737C947}" type="datetimeFigureOut">
              <a:rPr lang="pt-BR" smtClean="0"/>
              <a:t>22/10/2018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B84F8-F696-4378-BAB5-AF839817ADB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076056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09481A-B5A4-4B77-B18D-9A502737C947}" type="datetimeFigureOut">
              <a:rPr lang="pt-BR" smtClean="0"/>
              <a:t>22/10/2018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B84F8-F696-4378-BAB5-AF839817ADB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082446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09481A-B5A4-4B77-B18D-9A502737C947}" type="datetimeFigureOut">
              <a:rPr lang="pt-BR" smtClean="0"/>
              <a:t>22/10/2018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B84F8-F696-4378-BAB5-AF839817ADB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302666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09481A-B5A4-4B77-B18D-9A502737C947}" type="datetimeFigureOut">
              <a:rPr lang="pt-BR" smtClean="0"/>
              <a:t>22/10/2018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8B84F8-F696-4378-BAB5-AF839817ADB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905839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7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1746" y="1164921"/>
            <a:ext cx="7192028" cy="4979096"/>
          </a:xfrm>
          <a:prstGeom prst="rect">
            <a:avLst/>
          </a:prstGeom>
        </p:spPr>
      </p:pic>
      <p:sp>
        <p:nvSpPr>
          <p:cNvPr id="7" name="CaixaDeTexto 6"/>
          <p:cNvSpPr txBox="1"/>
          <p:nvPr/>
        </p:nvSpPr>
        <p:spPr>
          <a:xfrm>
            <a:off x="551145" y="200417"/>
            <a:ext cx="703962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 smtClean="0">
                <a:solidFill>
                  <a:srgbClr val="E8CB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 curso completo de NoSQL</a:t>
            </a:r>
          </a:p>
        </p:txBody>
      </p:sp>
    </p:spTree>
    <p:extLst>
      <p:ext uri="{BB962C8B-B14F-4D97-AF65-F5344CB8AC3E}">
        <p14:creationId xmlns:p14="http://schemas.microsoft.com/office/powerpoint/2010/main" val="2225085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9585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82711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7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5158" y="32293"/>
            <a:ext cx="2501040" cy="1731489"/>
          </a:xfrm>
          <a:prstGeom prst="rect">
            <a:avLst/>
          </a:prstGeom>
        </p:spPr>
      </p:pic>
      <p:sp>
        <p:nvSpPr>
          <p:cNvPr id="7" name="CaixaDeTexto 6"/>
          <p:cNvSpPr txBox="1"/>
          <p:nvPr/>
        </p:nvSpPr>
        <p:spPr>
          <a:xfrm>
            <a:off x="551145" y="200417"/>
            <a:ext cx="946967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 smtClean="0">
                <a:solidFill>
                  <a:srgbClr val="E8CB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SQL x NoSQL</a:t>
            </a:r>
            <a:endParaRPr lang="pt-BR" sz="6600" dirty="0" smtClean="0">
              <a:solidFill>
                <a:srgbClr val="E8CB3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CaixaDeTexto 7"/>
          <p:cNvSpPr txBox="1"/>
          <p:nvPr/>
        </p:nvSpPr>
        <p:spPr>
          <a:xfrm>
            <a:off x="653766" y="1752905"/>
            <a:ext cx="545069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-Schema Definido</a:t>
            </a:r>
          </a:p>
          <a:p>
            <a:r>
              <a:rPr lang="pt-BR" sz="3600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-Formas Normais</a:t>
            </a:r>
          </a:p>
          <a:p>
            <a:r>
              <a:rPr lang="pt-BR" sz="3600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-Utilização de Joins</a:t>
            </a:r>
          </a:p>
          <a:p>
            <a:r>
              <a:rPr lang="pt-BR" sz="3600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-Maior Segurança</a:t>
            </a:r>
          </a:p>
          <a:p>
            <a:r>
              <a:rPr lang="pt-BR" sz="3600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-Mais lento</a:t>
            </a:r>
          </a:p>
          <a:p>
            <a:r>
              <a:rPr lang="pt-BR" sz="3600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-Crescimento Vertical</a:t>
            </a:r>
          </a:p>
          <a:p>
            <a:r>
              <a:rPr lang="pt-BR" sz="3600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-Sistemas sem Mudança</a:t>
            </a:r>
            <a:endParaRPr lang="pt-BR" sz="3600" dirty="0" smtClean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CaixaDeTexto 8"/>
          <p:cNvSpPr txBox="1"/>
          <p:nvPr/>
        </p:nvSpPr>
        <p:spPr>
          <a:xfrm>
            <a:off x="6422883" y="1763782"/>
            <a:ext cx="545069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 smtClean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-Schemaless</a:t>
            </a:r>
          </a:p>
          <a:p>
            <a:r>
              <a:rPr lang="pt-BR" sz="3600" dirty="0" smtClean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-Sem convenções</a:t>
            </a:r>
          </a:p>
          <a:p>
            <a:r>
              <a:rPr lang="pt-BR" sz="3600" dirty="0" smtClean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-Não possui Joins</a:t>
            </a:r>
          </a:p>
          <a:p>
            <a:r>
              <a:rPr lang="pt-BR" sz="3600" dirty="0" smtClean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-Menor Segurança</a:t>
            </a:r>
          </a:p>
          <a:p>
            <a:r>
              <a:rPr lang="pt-BR" sz="3600" dirty="0" smtClean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-Mais rápido</a:t>
            </a:r>
          </a:p>
          <a:p>
            <a:r>
              <a:rPr lang="pt-BR" sz="3600" dirty="0" smtClean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-Crescimento Horizontal</a:t>
            </a:r>
          </a:p>
          <a:p>
            <a:r>
              <a:rPr lang="pt-BR" sz="3600" dirty="0" smtClean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-Sistemas Dinâmicos</a:t>
            </a:r>
            <a:endParaRPr lang="pt-BR" sz="3600" dirty="0" smtClean="0">
              <a:solidFill>
                <a:schemeClr val="accent3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97005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7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0596" y="4809994"/>
            <a:ext cx="2958231" cy="2048006"/>
          </a:xfrm>
          <a:prstGeom prst="rect">
            <a:avLst/>
          </a:prstGeom>
        </p:spPr>
      </p:pic>
      <p:sp>
        <p:nvSpPr>
          <p:cNvPr id="7" name="CaixaDeTexto 6"/>
          <p:cNvSpPr txBox="1"/>
          <p:nvPr/>
        </p:nvSpPr>
        <p:spPr>
          <a:xfrm>
            <a:off x="551145" y="200417"/>
            <a:ext cx="859285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 smtClean="0">
                <a:solidFill>
                  <a:srgbClr val="E8CB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Objetos SQL x NoSQL</a:t>
            </a:r>
            <a:endParaRPr lang="pt-BR" sz="6600" dirty="0" smtClean="0">
              <a:solidFill>
                <a:srgbClr val="E8CB3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CaixaDeTexto 8"/>
          <p:cNvSpPr txBox="1"/>
          <p:nvPr/>
        </p:nvSpPr>
        <p:spPr>
          <a:xfrm>
            <a:off x="1336346" y="1763782"/>
            <a:ext cx="545069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-Tabelas</a:t>
            </a:r>
          </a:p>
          <a:p>
            <a:r>
              <a:rPr lang="pt-BR" sz="3600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-Registros</a:t>
            </a:r>
          </a:p>
          <a:p>
            <a:r>
              <a:rPr lang="pt-BR" sz="3600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-Chave Estrangeira</a:t>
            </a:r>
          </a:p>
          <a:p>
            <a:r>
              <a:rPr lang="pt-BR" sz="3600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-Primary Key</a:t>
            </a:r>
          </a:p>
          <a:p>
            <a:r>
              <a:rPr lang="pt-BR" sz="3600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-Foreign Key</a:t>
            </a:r>
          </a:p>
        </p:txBody>
      </p:sp>
      <p:sp>
        <p:nvSpPr>
          <p:cNvPr id="10" name="CaixaDeTexto 9"/>
          <p:cNvSpPr txBox="1"/>
          <p:nvPr/>
        </p:nvSpPr>
        <p:spPr>
          <a:xfrm>
            <a:off x="6422883" y="1763782"/>
            <a:ext cx="545069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 smtClean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-Collections</a:t>
            </a:r>
          </a:p>
          <a:p>
            <a:r>
              <a:rPr lang="pt-BR" sz="3600" dirty="0" smtClean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-Documentos</a:t>
            </a:r>
          </a:p>
          <a:p>
            <a:r>
              <a:rPr lang="pt-BR" sz="3600" dirty="0" smtClean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-Nós</a:t>
            </a:r>
          </a:p>
          <a:p>
            <a:r>
              <a:rPr lang="pt-BR" sz="3600" dirty="0" smtClean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-Key</a:t>
            </a:r>
          </a:p>
          <a:p>
            <a:r>
              <a:rPr lang="pt-BR" sz="3600" dirty="0" smtClean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-Value</a:t>
            </a:r>
          </a:p>
          <a:p>
            <a:r>
              <a:rPr lang="pt-BR" sz="3600" dirty="0" smtClean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-Labels</a:t>
            </a:r>
          </a:p>
          <a:p>
            <a:r>
              <a:rPr lang="pt-BR" sz="3600" dirty="0" smtClean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-Properties</a:t>
            </a:r>
            <a:endParaRPr lang="pt-BR" sz="3600" dirty="0" smtClean="0">
              <a:solidFill>
                <a:schemeClr val="accent3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32031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7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0596" y="4809994"/>
            <a:ext cx="2958231" cy="2048006"/>
          </a:xfrm>
          <a:prstGeom prst="rect">
            <a:avLst/>
          </a:prstGeom>
        </p:spPr>
      </p:pic>
      <p:sp>
        <p:nvSpPr>
          <p:cNvPr id="7" name="CaixaDeTexto 6"/>
          <p:cNvSpPr txBox="1"/>
          <p:nvPr/>
        </p:nvSpPr>
        <p:spPr>
          <a:xfrm>
            <a:off x="551145" y="200417"/>
            <a:ext cx="8592855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 smtClean="0">
                <a:solidFill>
                  <a:srgbClr val="E8CB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Principal Característica: Schemaless</a:t>
            </a:r>
          </a:p>
        </p:txBody>
      </p:sp>
      <p:sp>
        <p:nvSpPr>
          <p:cNvPr id="8" name="CaixaDeTexto 7"/>
          <p:cNvSpPr txBox="1"/>
          <p:nvPr/>
        </p:nvSpPr>
        <p:spPr>
          <a:xfrm>
            <a:off x="1668051" y="2868212"/>
            <a:ext cx="10131469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Schemas criados em tempo</a:t>
            </a:r>
          </a:p>
          <a:p>
            <a:r>
              <a:rPr lang="pt-BR" sz="6600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real.</a:t>
            </a:r>
          </a:p>
        </p:txBody>
      </p:sp>
    </p:spTree>
    <p:extLst>
      <p:ext uri="{BB962C8B-B14F-4D97-AF65-F5344CB8AC3E}">
        <p14:creationId xmlns:p14="http://schemas.microsoft.com/office/powerpoint/2010/main" val="3905794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7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0596" y="4809994"/>
            <a:ext cx="2958231" cy="2048006"/>
          </a:xfrm>
          <a:prstGeom prst="rect">
            <a:avLst/>
          </a:prstGeom>
        </p:spPr>
      </p:pic>
      <p:sp>
        <p:nvSpPr>
          <p:cNvPr id="7" name="CaixaDeTexto 6"/>
          <p:cNvSpPr txBox="1"/>
          <p:nvPr/>
        </p:nvSpPr>
        <p:spPr>
          <a:xfrm>
            <a:off x="212942" y="200417"/>
            <a:ext cx="1181204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 smtClean="0">
                <a:solidFill>
                  <a:srgbClr val="E8CB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Tipos de Bancos de Dados NoSQL</a:t>
            </a:r>
          </a:p>
        </p:txBody>
      </p:sp>
      <p:sp>
        <p:nvSpPr>
          <p:cNvPr id="8" name="CaixaDeTexto 7"/>
          <p:cNvSpPr txBox="1"/>
          <p:nvPr/>
        </p:nvSpPr>
        <p:spPr>
          <a:xfrm>
            <a:off x="2248944" y="1508830"/>
            <a:ext cx="10131469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0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Documentos</a:t>
            </a:r>
          </a:p>
          <a:p>
            <a:r>
              <a:rPr lang="pt-BR" sz="8000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Grafos</a:t>
            </a:r>
          </a:p>
          <a:p>
            <a:r>
              <a:rPr lang="pt-BR" sz="8000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Dicionários</a:t>
            </a:r>
          </a:p>
          <a:p>
            <a:r>
              <a:rPr lang="pt-BR" sz="8000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Colunas</a:t>
            </a:r>
          </a:p>
        </p:txBody>
      </p:sp>
    </p:spTree>
    <p:extLst>
      <p:ext uri="{BB962C8B-B14F-4D97-AF65-F5344CB8AC3E}">
        <p14:creationId xmlns:p14="http://schemas.microsoft.com/office/powerpoint/2010/main" val="3215150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7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1309" y="200417"/>
            <a:ext cx="2163354" cy="1497707"/>
          </a:xfrm>
          <a:prstGeom prst="rect">
            <a:avLst/>
          </a:prstGeom>
        </p:spPr>
      </p:pic>
      <p:sp>
        <p:nvSpPr>
          <p:cNvPr id="7" name="CaixaDeTexto 6"/>
          <p:cNvSpPr txBox="1"/>
          <p:nvPr/>
        </p:nvSpPr>
        <p:spPr>
          <a:xfrm>
            <a:off x="551145" y="395273"/>
            <a:ext cx="1071184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 smtClean="0">
                <a:solidFill>
                  <a:srgbClr val="E8CB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Exemplos de Bancos NoSQL</a:t>
            </a:r>
          </a:p>
        </p:txBody>
      </p:sp>
      <p:grpSp>
        <p:nvGrpSpPr>
          <p:cNvPr id="19" name="Agrupar 18"/>
          <p:cNvGrpSpPr/>
          <p:nvPr/>
        </p:nvGrpSpPr>
        <p:grpSpPr>
          <a:xfrm>
            <a:off x="563671" y="1898541"/>
            <a:ext cx="3810000" cy="4409162"/>
            <a:chOff x="563671" y="1898541"/>
            <a:chExt cx="3810000" cy="4409162"/>
          </a:xfrm>
        </p:grpSpPr>
        <p:sp>
          <p:nvSpPr>
            <p:cNvPr id="4" name="Retângulo Arredondado 3"/>
            <p:cNvSpPr/>
            <p:nvPr/>
          </p:nvSpPr>
          <p:spPr>
            <a:xfrm>
              <a:off x="887258" y="1898541"/>
              <a:ext cx="3081402" cy="4409162"/>
            </a:xfrm>
            <a:prstGeom prst="roundRect">
              <a:avLst>
                <a:gd name="adj" fmla="val 10163"/>
              </a:avLst>
            </a:prstGeom>
            <a:solidFill>
              <a:srgbClr val="002060"/>
            </a:solidFill>
            <a:ln>
              <a:solidFill>
                <a:srgbClr val="E8CB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3" name="CaixaDeTexto 12"/>
            <p:cNvSpPr txBox="1"/>
            <p:nvPr/>
          </p:nvSpPr>
          <p:spPr>
            <a:xfrm>
              <a:off x="1099159" y="2053048"/>
              <a:ext cx="273902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40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Documento</a:t>
              </a:r>
            </a:p>
          </p:txBody>
        </p:sp>
        <p:pic>
          <p:nvPicPr>
            <p:cNvPr id="16" name="Imagem 1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3671" y="3097999"/>
              <a:ext cx="3810000" cy="2638425"/>
            </a:xfrm>
            <a:prstGeom prst="rect">
              <a:avLst/>
            </a:prstGeom>
          </p:spPr>
        </p:pic>
      </p:grpSp>
      <p:grpSp>
        <p:nvGrpSpPr>
          <p:cNvPr id="20" name="Agrupar 19"/>
          <p:cNvGrpSpPr/>
          <p:nvPr/>
        </p:nvGrpSpPr>
        <p:grpSpPr>
          <a:xfrm>
            <a:off x="4366364" y="1898541"/>
            <a:ext cx="3099148" cy="4409162"/>
            <a:chOff x="4366364" y="1898541"/>
            <a:chExt cx="3099148" cy="4409162"/>
          </a:xfrm>
        </p:grpSpPr>
        <p:sp>
          <p:nvSpPr>
            <p:cNvPr id="11" name="Retângulo Arredondado 10"/>
            <p:cNvSpPr/>
            <p:nvPr/>
          </p:nvSpPr>
          <p:spPr>
            <a:xfrm>
              <a:off x="4366364" y="1898541"/>
              <a:ext cx="3081402" cy="4409162"/>
            </a:xfrm>
            <a:prstGeom prst="roundRect">
              <a:avLst>
                <a:gd name="adj" fmla="val 10163"/>
              </a:avLst>
            </a:prstGeom>
            <a:solidFill>
              <a:srgbClr val="002060"/>
            </a:solidFill>
            <a:ln>
              <a:solidFill>
                <a:srgbClr val="E8CB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" name="CaixaDeTexto 13"/>
            <p:cNvSpPr txBox="1"/>
            <p:nvPr/>
          </p:nvSpPr>
          <p:spPr>
            <a:xfrm>
              <a:off x="4726487" y="2053048"/>
              <a:ext cx="273902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40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Dicionário</a:t>
              </a:r>
            </a:p>
          </p:txBody>
        </p:sp>
        <p:pic>
          <p:nvPicPr>
            <p:cNvPr id="17" name="Imagem 1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97889" y="3097999"/>
              <a:ext cx="2719401" cy="2719401"/>
            </a:xfrm>
            <a:prstGeom prst="rect">
              <a:avLst/>
            </a:prstGeom>
          </p:spPr>
        </p:pic>
      </p:grpSp>
      <p:grpSp>
        <p:nvGrpSpPr>
          <p:cNvPr id="21" name="Agrupar 20"/>
          <p:cNvGrpSpPr/>
          <p:nvPr/>
        </p:nvGrpSpPr>
        <p:grpSpPr>
          <a:xfrm>
            <a:off x="7845470" y="1898541"/>
            <a:ext cx="3081402" cy="4409162"/>
            <a:chOff x="7845470" y="1898541"/>
            <a:chExt cx="3081402" cy="4409162"/>
          </a:xfrm>
        </p:grpSpPr>
        <p:sp>
          <p:nvSpPr>
            <p:cNvPr id="12" name="Retângulo Arredondado 11"/>
            <p:cNvSpPr/>
            <p:nvPr/>
          </p:nvSpPr>
          <p:spPr>
            <a:xfrm>
              <a:off x="7845470" y="1898541"/>
              <a:ext cx="3081402" cy="4409162"/>
            </a:xfrm>
            <a:prstGeom prst="roundRect">
              <a:avLst>
                <a:gd name="adj" fmla="val 10163"/>
              </a:avLst>
            </a:prstGeom>
            <a:solidFill>
              <a:srgbClr val="002060"/>
            </a:solidFill>
            <a:ln>
              <a:solidFill>
                <a:srgbClr val="E8CB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5" name="CaixaDeTexto 14"/>
            <p:cNvSpPr txBox="1"/>
            <p:nvPr/>
          </p:nvSpPr>
          <p:spPr>
            <a:xfrm>
              <a:off x="8708721" y="2053048"/>
              <a:ext cx="135489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40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Grafo</a:t>
              </a:r>
            </a:p>
          </p:txBody>
        </p:sp>
        <p:pic>
          <p:nvPicPr>
            <p:cNvPr id="18" name="Imagem 1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87769" y="3132786"/>
              <a:ext cx="2684614" cy="26846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2149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7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1309" y="200417"/>
            <a:ext cx="2163354" cy="1497707"/>
          </a:xfrm>
          <a:prstGeom prst="rect">
            <a:avLst/>
          </a:prstGeom>
        </p:spPr>
      </p:pic>
      <p:sp>
        <p:nvSpPr>
          <p:cNvPr id="9" name="CaixaDeTexto 8"/>
          <p:cNvSpPr txBox="1"/>
          <p:nvPr/>
        </p:nvSpPr>
        <p:spPr>
          <a:xfrm>
            <a:off x="551145" y="395273"/>
            <a:ext cx="1071184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smtClean="0">
                <a:solidFill>
                  <a:srgbClr val="E8CB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Downloads</a:t>
            </a:r>
            <a:endParaRPr lang="pt-BR" sz="6600" dirty="0" smtClean="0">
              <a:solidFill>
                <a:srgbClr val="E8CB3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3907" y="1898542"/>
            <a:ext cx="5712220" cy="2869775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907" y="5080577"/>
            <a:ext cx="5373666" cy="1465163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9736" y="1668940"/>
            <a:ext cx="48768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338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945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0534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1559</TotalTime>
  <Words>111</Words>
  <Application>Microsoft Office PowerPoint</Application>
  <PresentationFormat>Widescreen</PresentationFormat>
  <Paragraphs>42</Paragraphs>
  <Slides>11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>HP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HP</dc:creator>
  <cp:lastModifiedBy>Mafra</cp:lastModifiedBy>
  <cp:revision>14</cp:revision>
  <dcterms:created xsi:type="dcterms:W3CDTF">2018-10-21T00:45:36Z</dcterms:created>
  <dcterms:modified xsi:type="dcterms:W3CDTF">2018-10-23T03:42:43Z</dcterms:modified>
</cp:coreProperties>
</file>